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8" r:id="rId9"/>
    <p:sldId id="263" r:id="rId10"/>
    <p:sldId id="264" r:id="rId11"/>
    <p:sldId id="265" r:id="rId12"/>
    <p:sldId id="267"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2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048"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7760BA-04A8-4D2C-8935-00BA12C9F7F7}" type="datetimeFigureOut">
              <a:rPr lang="en-GB" smtClean="0"/>
              <a:t>11/04/2022</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297D91-CE0D-419B-B938-FC5A14594642}" type="slidenum">
              <a:rPr lang="en-GB" smtClean="0"/>
              <a:t>‹#›</a:t>
            </a:fld>
            <a:endParaRPr lang="en-GB" dirty="0"/>
          </a:p>
        </p:txBody>
      </p:sp>
    </p:spTree>
    <p:extLst>
      <p:ext uri="{BB962C8B-B14F-4D97-AF65-F5344CB8AC3E}">
        <p14:creationId xmlns:p14="http://schemas.microsoft.com/office/powerpoint/2010/main" val="490001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297D91-CE0D-419B-B938-FC5A14594642}" type="slidenum">
              <a:rPr lang="en-GB" smtClean="0"/>
              <a:t>1</a:t>
            </a:fld>
            <a:endParaRPr lang="en-GB" dirty="0"/>
          </a:p>
        </p:txBody>
      </p:sp>
    </p:spTree>
    <p:extLst>
      <p:ext uri="{BB962C8B-B14F-4D97-AF65-F5344CB8AC3E}">
        <p14:creationId xmlns:p14="http://schemas.microsoft.com/office/powerpoint/2010/main" val="4771334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Section 1a and 1b 15-20 minutes. These are open questions in order for the verifier to perform a mini ‘audit’ of the training the student has received. Your chance to highlight challenges especially those due to staffing</a:t>
            </a:r>
            <a:r>
              <a:rPr lang="en-GB" baseline="0" dirty="0"/>
              <a:t> &amp; covid-19. These answers should not have any bearing on whether the candidate passes or fails. It is the IBMS’ way of assessing what training is going on. Remember what it’s like for a UKAS assessment; that first question you get asked! Check you know what your trainee has included and left out of their presentation! Ensure that you have gone through the final version of the portfolio with your candidate.</a:t>
            </a:r>
            <a:endParaRPr lang="en-GB" dirty="0"/>
          </a:p>
        </p:txBody>
      </p:sp>
      <p:sp>
        <p:nvSpPr>
          <p:cNvPr id="4" name="Slide Number Placeholder 3"/>
          <p:cNvSpPr>
            <a:spLocks noGrp="1"/>
          </p:cNvSpPr>
          <p:nvPr>
            <p:ph type="sldNum" sz="quarter" idx="10"/>
          </p:nvPr>
        </p:nvSpPr>
        <p:spPr/>
        <p:txBody>
          <a:bodyPr/>
          <a:lstStyle/>
          <a:p>
            <a:fld id="{6D297D91-CE0D-419B-B938-FC5A14594642}" type="slidenum">
              <a:rPr lang="en-GB" smtClean="0"/>
              <a:t>10</a:t>
            </a:fld>
            <a:endParaRPr lang="en-GB" dirty="0"/>
          </a:p>
        </p:txBody>
      </p:sp>
    </p:spTree>
    <p:extLst>
      <p:ext uri="{BB962C8B-B14F-4D97-AF65-F5344CB8AC3E}">
        <p14:creationId xmlns:p14="http://schemas.microsoft.com/office/powerpoint/2010/main" val="15701376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Include</a:t>
            </a:r>
            <a:r>
              <a:rPr lang="en-GB" baseline="0" dirty="0"/>
              <a:t> urgent, unlabelled or mislabelled, precious or unrepeatable and how this is recorded and ward area informed. </a:t>
            </a:r>
          </a:p>
          <a:p>
            <a:r>
              <a:rPr lang="en-GB" baseline="0" dirty="0"/>
              <a:t>H&amp;S includes fire exits and alarms, restricted access to lab and why, correct use of PPE for visitors, waste disposal including confidential waste. </a:t>
            </a:r>
          </a:p>
          <a:p>
            <a:r>
              <a:rPr lang="en-GB" baseline="0" dirty="0"/>
              <a:t>LIMS include audit trail of who does what to which sample, good IT hygiene, QMS including Qpulse. </a:t>
            </a:r>
          </a:p>
          <a:p>
            <a:r>
              <a:rPr lang="en-GB" baseline="0" dirty="0"/>
              <a:t>Use of equipment: get them to say what they do in their scope of practice. They should know about IQC and what to do if it’s ‘out’. EQA: know who gets the results and how they are acted on</a:t>
            </a:r>
            <a:endParaRPr lang="en-GB" dirty="0"/>
          </a:p>
        </p:txBody>
      </p:sp>
      <p:sp>
        <p:nvSpPr>
          <p:cNvPr id="4" name="Slide Number Placeholder 3"/>
          <p:cNvSpPr>
            <a:spLocks noGrp="1"/>
          </p:cNvSpPr>
          <p:nvPr>
            <p:ph type="sldNum" sz="quarter" idx="10"/>
          </p:nvPr>
        </p:nvSpPr>
        <p:spPr/>
        <p:txBody>
          <a:bodyPr/>
          <a:lstStyle/>
          <a:p>
            <a:fld id="{6D297D91-CE0D-419B-B938-FC5A14594642}" type="slidenum">
              <a:rPr lang="en-GB" smtClean="0"/>
              <a:t>11</a:t>
            </a:fld>
            <a:endParaRPr lang="en-GB" dirty="0"/>
          </a:p>
        </p:txBody>
      </p:sp>
    </p:spTree>
    <p:extLst>
      <p:ext uri="{BB962C8B-B14F-4D97-AF65-F5344CB8AC3E}">
        <p14:creationId xmlns:p14="http://schemas.microsoft.com/office/powerpoint/2010/main" val="2527101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 trainee does not use the equipment there is little point in including it (this is just padding), pictures of areas of the lab that the trainee does not know about are pointless, do not let the trainee get bogged down with descriptions of the science or</a:t>
            </a:r>
            <a:r>
              <a:rPr lang="en-GB" baseline="0" dirty="0"/>
              <a:t> technology used if it will un-nerve them. I would expect my trainee to show </a:t>
            </a:r>
            <a:r>
              <a:rPr lang="en-GB" baseline="0" dirty="0" err="1"/>
              <a:t>Stago</a:t>
            </a:r>
            <a:r>
              <a:rPr lang="en-GB" baseline="0" dirty="0"/>
              <a:t>, </a:t>
            </a:r>
            <a:r>
              <a:rPr lang="en-GB" baseline="0" dirty="0" err="1"/>
              <a:t>Sysmex</a:t>
            </a:r>
            <a:r>
              <a:rPr lang="en-GB" baseline="0" dirty="0"/>
              <a:t> and Echo but only talk in depth about one of them.</a:t>
            </a:r>
            <a:endParaRPr lang="en-GB" dirty="0"/>
          </a:p>
        </p:txBody>
      </p:sp>
      <p:sp>
        <p:nvSpPr>
          <p:cNvPr id="4" name="Slide Number Placeholder 3"/>
          <p:cNvSpPr>
            <a:spLocks noGrp="1"/>
          </p:cNvSpPr>
          <p:nvPr>
            <p:ph type="sldNum" sz="quarter" idx="10"/>
          </p:nvPr>
        </p:nvSpPr>
        <p:spPr/>
        <p:txBody>
          <a:bodyPr/>
          <a:lstStyle/>
          <a:p>
            <a:fld id="{6D297D91-CE0D-419B-B938-FC5A14594642}" type="slidenum">
              <a:rPr lang="en-GB" smtClean="0"/>
              <a:t>12</a:t>
            </a:fld>
            <a:endParaRPr lang="en-GB" dirty="0"/>
          </a:p>
        </p:txBody>
      </p:sp>
    </p:spTree>
    <p:extLst>
      <p:ext uri="{BB962C8B-B14F-4D97-AF65-F5344CB8AC3E}">
        <p14:creationId xmlns:p14="http://schemas.microsoft.com/office/powerpoint/2010/main" val="17139918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 lovely way to end a presentation rather than ‘the end’ or ‘any questions’! You have to declare to HCPC for each re </a:t>
            </a:r>
            <a:r>
              <a:rPr lang="en-GB"/>
              <a:t>registrationthat</a:t>
            </a:r>
            <a:r>
              <a:rPr lang="en-GB" dirty="0"/>
              <a:t> you are of</a:t>
            </a:r>
            <a:r>
              <a:rPr lang="en-GB" baseline="0" dirty="0"/>
              <a:t> sound body and mind so it’s important that you recognise that you have to look after yourself and declare if you are unwell or there have been changes to your health. Being a BMS should be enjoyable!</a:t>
            </a:r>
            <a:endParaRPr lang="en-GB" dirty="0"/>
          </a:p>
        </p:txBody>
      </p:sp>
      <p:sp>
        <p:nvSpPr>
          <p:cNvPr id="4" name="Slide Number Placeholder 3"/>
          <p:cNvSpPr>
            <a:spLocks noGrp="1"/>
          </p:cNvSpPr>
          <p:nvPr>
            <p:ph type="sldNum" sz="quarter" idx="10"/>
          </p:nvPr>
        </p:nvSpPr>
        <p:spPr/>
        <p:txBody>
          <a:bodyPr/>
          <a:lstStyle/>
          <a:p>
            <a:fld id="{6D297D91-CE0D-419B-B938-FC5A14594642}" type="slidenum">
              <a:rPr lang="en-GB" smtClean="0"/>
              <a:t>13</a:t>
            </a:fld>
            <a:endParaRPr lang="en-GB" dirty="0"/>
          </a:p>
        </p:txBody>
      </p:sp>
    </p:spTree>
    <p:extLst>
      <p:ext uri="{BB962C8B-B14F-4D97-AF65-F5344CB8AC3E}">
        <p14:creationId xmlns:p14="http://schemas.microsoft.com/office/powerpoint/2010/main" val="4118231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Share feedback at E&amp;T</a:t>
            </a:r>
            <a:r>
              <a:rPr lang="en-GB" baseline="0" dirty="0"/>
              <a:t> meetings. Put templates/ examples on the S Drive. Link the students up via email. Do the training…. Great CPD and you also learn good stuff from verifications. I have learned so much from the good, the bad and the ugly verifications I have done.</a:t>
            </a:r>
            <a:endParaRPr lang="en-GB" dirty="0"/>
          </a:p>
        </p:txBody>
      </p:sp>
      <p:sp>
        <p:nvSpPr>
          <p:cNvPr id="4" name="Slide Number Placeholder 3"/>
          <p:cNvSpPr>
            <a:spLocks noGrp="1"/>
          </p:cNvSpPr>
          <p:nvPr>
            <p:ph type="sldNum" sz="quarter" idx="10"/>
          </p:nvPr>
        </p:nvSpPr>
        <p:spPr/>
        <p:txBody>
          <a:bodyPr/>
          <a:lstStyle/>
          <a:p>
            <a:fld id="{6D297D91-CE0D-419B-B938-FC5A14594642}" type="slidenum">
              <a:rPr lang="en-GB" smtClean="0"/>
              <a:t>2</a:t>
            </a:fld>
            <a:endParaRPr lang="en-GB" dirty="0"/>
          </a:p>
        </p:txBody>
      </p:sp>
    </p:spTree>
    <p:extLst>
      <p:ext uri="{BB962C8B-B14F-4D97-AF65-F5344CB8AC3E}">
        <p14:creationId xmlns:p14="http://schemas.microsoft.com/office/powerpoint/2010/main" val="1482165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Generic SoPs so you do not need a verifier from the same discipline. The portfolio of evidences is the way the candidate proves to the TO that they meet the SoPs. Verification not assessment,</a:t>
            </a:r>
            <a:r>
              <a:rPr lang="en-GB" baseline="0" dirty="0"/>
              <a:t> this means the walk round or presentation is more important than given credit for. Also opportunity for verifier to ask the candidate for clarification if they think any of the evidences are weak or lacking.</a:t>
            </a:r>
            <a:endParaRPr lang="en-GB" dirty="0"/>
          </a:p>
        </p:txBody>
      </p:sp>
      <p:sp>
        <p:nvSpPr>
          <p:cNvPr id="4" name="Slide Number Placeholder 3"/>
          <p:cNvSpPr>
            <a:spLocks noGrp="1"/>
          </p:cNvSpPr>
          <p:nvPr>
            <p:ph type="sldNum" sz="quarter" idx="10"/>
          </p:nvPr>
        </p:nvSpPr>
        <p:spPr/>
        <p:txBody>
          <a:bodyPr/>
          <a:lstStyle/>
          <a:p>
            <a:fld id="{6D297D91-CE0D-419B-B938-FC5A14594642}" type="slidenum">
              <a:rPr lang="en-GB" smtClean="0"/>
              <a:t>3</a:t>
            </a:fld>
            <a:endParaRPr lang="en-GB" dirty="0"/>
          </a:p>
        </p:txBody>
      </p:sp>
    </p:spTree>
    <p:extLst>
      <p:ext uri="{BB962C8B-B14F-4D97-AF65-F5344CB8AC3E}">
        <p14:creationId xmlns:p14="http://schemas.microsoft.com/office/powerpoint/2010/main" val="2850978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Lifted straight from the registration</a:t>
            </a:r>
            <a:r>
              <a:rPr lang="en-GB" baseline="0" dirty="0"/>
              <a:t> portfolio guidance. </a:t>
            </a:r>
            <a:r>
              <a:rPr lang="en-GB" dirty="0"/>
              <a:t>So it</a:t>
            </a:r>
            <a:r>
              <a:rPr lang="en-GB" baseline="0" dirty="0"/>
              <a:t> is not the same as training a BMS to be competent in their role. Post registration training is essential. The purpose of the SoPs is to ensure that all registered practitioners meet the same threshold standards of competence relevant to day one of registered practice.</a:t>
            </a:r>
            <a:endParaRPr lang="en-GB" dirty="0"/>
          </a:p>
        </p:txBody>
      </p:sp>
      <p:sp>
        <p:nvSpPr>
          <p:cNvPr id="4" name="Slide Number Placeholder 3"/>
          <p:cNvSpPr>
            <a:spLocks noGrp="1"/>
          </p:cNvSpPr>
          <p:nvPr>
            <p:ph type="sldNum" sz="quarter" idx="10"/>
          </p:nvPr>
        </p:nvSpPr>
        <p:spPr/>
        <p:txBody>
          <a:bodyPr/>
          <a:lstStyle/>
          <a:p>
            <a:fld id="{6D297D91-CE0D-419B-B938-FC5A14594642}" type="slidenum">
              <a:rPr lang="en-GB" smtClean="0"/>
              <a:t>4</a:t>
            </a:fld>
            <a:endParaRPr lang="en-GB" dirty="0"/>
          </a:p>
        </p:txBody>
      </p:sp>
    </p:spTree>
    <p:extLst>
      <p:ext uri="{BB962C8B-B14F-4D97-AF65-F5344CB8AC3E}">
        <p14:creationId xmlns:p14="http://schemas.microsoft.com/office/powerpoint/2010/main" val="1936992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Often the SoPs and training/ competency for the specific role are muddled up. It takes us up to 2 years to train a new BMS to go on to CPP which would hold up their HCPC registration. Obviously some will be inevitable but the registration portfolio is only the way to HCPC registration and autonomous practice. So</a:t>
            </a:r>
            <a:r>
              <a:rPr lang="en-GB" baseline="0" dirty="0"/>
              <a:t> to be signed of in many tasks in the workplace you have to be HCPC registered first. The trainee needs to provide 30 pieces of evidence; 5 or 6 or so of these are witness statements so the trainee should be able to produce 3 per month</a:t>
            </a:r>
            <a:endParaRPr lang="en-GB" dirty="0"/>
          </a:p>
        </p:txBody>
      </p:sp>
      <p:sp>
        <p:nvSpPr>
          <p:cNvPr id="4" name="Slide Number Placeholder 3"/>
          <p:cNvSpPr>
            <a:spLocks noGrp="1"/>
          </p:cNvSpPr>
          <p:nvPr>
            <p:ph type="sldNum" sz="quarter" idx="10"/>
          </p:nvPr>
        </p:nvSpPr>
        <p:spPr/>
        <p:txBody>
          <a:bodyPr/>
          <a:lstStyle/>
          <a:p>
            <a:fld id="{6D297D91-CE0D-419B-B938-FC5A14594642}" type="slidenum">
              <a:rPr lang="en-GB" smtClean="0"/>
              <a:t>5</a:t>
            </a:fld>
            <a:endParaRPr lang="en-GB" dirty="0"/>
          </a:p>
        </p:txBody>
      </p:sp>
    </p:spTree>
    <p:extLst>
      <p:ext uri="{BB962C8B-B14F-4D97-AF65-F5344CB8AC3E}">
        <p14:creationId xmlns:p14="http://schemas.microsoft.com/office/powerpoint/2010/main" val="1702254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a lot of sharing. I have put examples of the presentations on the S drive. I have templates for many things. Now we have virtual platforms we can reach the students en masse so no more relay meetings to discuss the same thing.</a:t>
            </a:r>
          </a:p>
        </p:txBody>
      </p:sp>
      <p:sp>
        <p:nvSpPr>
          <p:cNvPr id="4" name="Slide Number Placeholder 3"/>
          <p:cNvSpPr>
            <a:spLocks noGrp="1"/>
          </p:cNvSpPr>
          <p:nvPr>
            <p:ph type="sldNum" sz="quarter" idx="10"/>
          </p:nvPr>
        </p:nvSpPr>
        <p:spPr/>
        <p:txBody>
          <a:bodyPr/>
          <a:lstStyle/>
          <a:p>
            <a:fld id="{6D297D91-CE0D-419B-B938-FC5A14594642}" type="slidenum">
              <a:rPr lang="en-GB" smtClean="0"/>
              <a:t>6</a:t>
            </a:fld>
            <a:endParaRPr lang="en-GB" dirty="0"/>
          </a:p>
        </p:txBody>
      </p:sp>
    </p:spTree>
    <p:extLst>
      <p:ext uri="{BB962C8B-B14F-4D97-AF65-F5344CB8AC3E}">
        <p14:creationId xmlns:p14="http://schemas.microsoft.com/office/powerpoint/2010/main" val="4138982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 have got generic witness statements for S1M1, S1M2,</a:t>
            </a:r>
            <a:r>
              <a:rPr lang="en-GB" baseline="0" dirty="0"/>
              <a:t> </a:t>
            </a:r>
            <a:r>
              <a:rPr lang="en-GB" dirty="0"/>
              <a:t>S1M3, S1M4</a:t>
            </a:r>
            <a:r>
              <a:rPr lang="en-GB" baseline="0" dirty="0"/>
              <a:t> and S2M2, S2M3, S2M4. BLS FO 60 (diary of meetings) Critical review template for critique of a paper/ journal. BLT FO 58 (reflective record template)</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t>
            </a:r>
            <a:r>
              <a:rPr lang="en-GB" baseline="0" dirty="0"/>
              <a:t> </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10"/>
          </p:nvPr>
        </p:nvSpPr>
        <p:spPr/>
        <p:txBody>
          <a:bodyPr/>
          <a:lstStyle/>
          <a:p>
            <a:fld id="{6D297D91-CE0D-419B-B938-FC5A14594642}" type="slidenum">
              <a:rPr lang="en-GB" smtClean="0"/>
              <a:t>7</a:t>
            </a:fld>
            <a:endParaRPr lang="en-GB" dirty="0"/>
          </a:p>
        </p:txBody>
      </p:sp>
    </p:spTree>
    <p:extLst>
      <p:ext uri="{BB962C8B-B14F-4D97-AF65-F5344CB8AC3E}">
        <p14:creationId xmlns:p14="http://schemas.microsoft.com/office/powerpoint/2010/main" val="4468785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this is the only prescriptive piece of evidence in the whole portfolio. It should tease out the other healthcare professionals the trainee has worked with and how this has made them reflect</a:t>
            </a:r>
            <a:r>
              <a:rPr lang="en-GB" baseline="0" dirty="0"/>
              <a:t> on their own role in the lab and also in the wider hospital. </a:t>
            </a:r>
            <a:r>
              <a:rPr lang="en-GB" baseline="0" dirty="0" err="1"/>
              <a:t>Eg</a:t>
            </a:r>
            <a:r>
              <a:rPr lang="en-GB" baseline="0" dirty="0"/>
              <a:t> TPs, phlebotomists, doctors and registrars, haematology/ haemophilia nurses, infection control team, AHCS. Try to get them to attend MTM or MDM, go out on wards with TP, attend Schwartz Rounds, HUBS, GPTW initiatives.</a:t>
            </a:r>
            <a:endParaRPr lang="en-GB" dirty="0"/>
          </a:p>
        </p:txBody>
      </p:sp>
      <p:sp>
        <p:nvSpPr>
          <p:cNvPr id="4" name="Slide Number Placeholder 3"/>
          <p:cNvSpPr>
            <a:spLocks noGrp="1"/>
          </p:cNvSpPr>
          <p:nvPr>
            <p:ph type="sldNum" sz="quarter" idx="10"/>
          </p:nvPr>
        </p:nvSpPr>
        <p:spPr/>
        <p:txBody>
          <a:bodyPr/>
          <a:lstStyle/>
          <a:p>
            <a:fld id="{6D297D91-CE0D-419B-B938-FC5A14594642}" type="slidenum">
              <a:rPr lang="en-GB" smtClean="0"/>
              <a:t>8</a:t>
            </a:fld>
            <a:endParaRPr lang="en-GB" dirty="0"/>
          </a:p>
        </p:txBody>
      </p:sp>
    </p:spTree>
    <p:extLst>
      <p:ext uri="{BB962C8B-B14F-4D97-AF65-F5344CB8AC3E}">
        <p14:creationId xmlns:p14="http://schemas.microsoft.com/office/powerpoint/2010/main" val="1831361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over 70 outstanding at the moment and over 650 verifiers. The IBMS is</a:t>
            </a:r>
            <a:r>
              <a:rPr lang="en-GB" baseline="0" dirty="0"/>
              <a:t> struggling to appoint 7-8 verifications per week.</a:t>
            </a:r>
            <a:r>
              <a:rPr lang="en-GB" dirty="0"/>
              <a:t> We have</a:t>
            </a:r>
            <a:r>
              <a:rPr lang="en-GB" baseline="0" dirty="0"/>
              <a:t> recently had 2 assessments of specialist portfolio either cancelled or postponed due to examiner not opening documents ahead of time. Very stressful and unnecessary. So as a verifier I ensure I have received and ‘opened’ the documents at least a week in advance. Check that all IT works; do you need a trial?</a:t>
            </a:r>
            <a:endParaRPr lang="en-GB" dirty="0"/>
          </a:p>
        </p:txBody>
      </p:sp>
      <p:sp>
        <p:nvSpPr>
          <p:cNvPr id="4" name="Slide Number Placeholder 3"/>
          <p:cNvSpPr>
            <a:spLocks noGrp="1"/>
          </p:cNvSpPr>
          <p:nvPr>
            <p:ph type="sldNum" sz="quarter" idx="10"/>
          </p:nvPr>
        </p:nvSpPr>
        <p:spPr/>
        <p:txBody>
          <a:bodyPr/>
          <a:lstStyle/>
          <a:p>
            <a:fld id="{6D297D91-CE0D-419B-B938-FC5A14594642}" type="slidenum">
              <a:rPr lang="en-GB" smtClean="0"/>
              <a:t>9</a:t>
            </a:fld>
            <a:endParaRPr lang="en-GB" dirty="0"/>
          </a:p>
        </p:txBody>
      </p:sp>
    </p:spTree>
    <p:extLst>
      <p:ext uri="{BB962C8B-B14F-4D97-AF65-F5344CB8AC3E}">
        <p14:creationId xmlns:p14="http://schemas.microsoft.com/office/powerpoint/2010/main" val="2728078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0072C6"/>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72A28047-FD4A-4615-84F3-48CD345A3C7D}" type="datetimeFigureOut">
              <a:rPr lang="en-GB" smtClean="0"/>
              <a:t>11/04/2022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4A2AAC3-7708-490C-B953-EB5A95F6A418}" type="slidenum">
              <a:rPr lang="en-GB" smtClean="0"/>
              <a:t>‹#›</a:t>
            </a:fld>
            <a:endParaRPr lang="en-GB" dirty="0"/>
          </a:p>
        </p:txBody>
      </p:sp>
    </p:spTree>
    <p:extLst>
      <p:ext uri="{BB962C8B-B14F-4D97-AF65-F5344CB8AC3E}">
        <p14:creationId xmlns:p14="http://schemas.microsoft.com/office/powerpoint/2010/main" val="947824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2A28047-FD4A-4615-84F3-48CD345A3C7D}" type="datetimeFigureOut">
              <a:rPr lang="en-GB" smtClean="0"/>
              <a:t>11/04/2022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4A2AAC3-7708-490C-B953-EB5A95F6A418}" type="slidenum">
              <a:rPr lang="en-GB" smtClean="0"/>
              <a:t>‹#›</a:t>
            </a:fld>
            <a:endParaRPr lang="en-GB" dirty="0"/>
          </a:p>
        </p:txBody>
      </p:sp>
    </p:spTree>
    <p:extLst>
      <p:ext uri="{BB962C8B-B14F-4D97-AF65-F5344CB8AC3E}">
        <p14:creationId xmlns:p14="http://schemas.microsoft.com/office/powerpoint/2010/main" val="23174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2A28047-FD4A-4615-84F3-48CD345A3C7D}" type="datetimeFigureOut">
              <a:rPr lang="en-GB" smtClean="0"/>
              <a:t>11/04/2022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4A2AAC3-7708-490C-B953-EB5A95F6A418}" type="slidenum">
              <a:rPr lang="en-GB" smtClean="0"/>
              <a:t>‹#›</a:t>
            </a:fld>
            <a:endParaRPr lang="en-GB" dirty="0"/>
          </a:p>
        </p:txBody>
      </p:sp>
    </p:spTree>
    <p:extLst>
      <p:ext uri="{BB962C8B-B14F-4D97-AF65-F5344CB8AC3E}">
        <p14:creationId xmlns:p14="http://schemas.microsoft.com/office/powerpoint/2010/main" val="2972614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196752"/>
            <a:ext cx="8229600" cy="1143000"/>
          </a:xfrm>
        </p:spPr>
        <p:txBody>
          <a:bodyPr/>
          <a:lstStyle>
            <a:lvl1pPr>
              <a:defRPr>
                <a:solidFill>
                  <a:srgbClr val="0072C6"/>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457200" y="2708920"/>
            <a:ext cx="8229600" cy="3417243"/>
          </a:xfrm>
        </p:spPr>
        <p:txBody>
          <a:bodyPr/>
          <a:lstStyle>
            <a:lvl1pPr>
              <a:buClr>
                <a:srgbClr val="0072C6"/>
              </a:buCl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72A28047-FD4A-4615-84F3-48CD345A3C7D}" type="datetimeFigureOut">
              <a:rPr lang="en-GB" smtClean="0"/>
              <a:t>11/04/2022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4A2AAC3-7708-490C-B953-EB5A95F6A418}" type="slidenum">
              <a:rPr lang="en-GB" smtClean="0"/>
              <a:t>‹#›</a:t>
            </a:fld>
            <a:endParaRPr lang="en-GB" dirty="0"/>
          </a:p>
        </p:txBody>
      </p:sp>
    </p:spTree>
    <p:extLst>
      <p:ext uri="{BB962C8B-B14F-4D97-AF65-F5344CB8AC3E}">
        <p14:creationId xmlns:p14="http://schemas.microsoft.com/office/powerpoint/2010/main" val="875055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A28047-FD4A-4615-84F3-48CD345A3C7D}" type="datetimeFigureOut">
              <a:rPr lang="en-GB" smtClean="0"/>
              <a:t>11/04/2022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4A2AAC3-7708-490C-B953-EB5A95F6A418}" type="slidenum">
              <a:rPr lang="en-GB" smtClean="0"/>
              <a:t>‹#›</a:t>
            </a:fld>
            <a:endParaRPr lang="en-GB" dirty="0"/>
          </a:p>
        </p:txBody>
      </p:sp>
    </p:spTree>
    <p:extLst>
      <p:ext uri="{BB962C8B-B14F-4D97-AF65-F5344CB8AC3E}">
        <p14:creationId xmlns:p14="http://schemas.microsoft.com/office/powerpoint/2010/main" val="3206566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2A28047-FD4A-4615-84F3-48CD345A3C7D}" type="datetimeFigureOut">
              <a:rPr lang="en-GB" smtClean="0"/>
              <a:t>11/04/2022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4A2AAC3-7708-490C-B953-EB5A95F6A418}" type="slidenum">
              <a:rPr lang="en-GB" smtClean="0"/>
              <a:t>‹#›</a:t>
            </a:fld>
            <a:endParaRPr lang="en-GB" dirty="0"/>
          </a:p>
        </p:txBody>
      </p:sp>
    </p:spTree>
    <p:extLst>
      <p:ext uri="{BB962C8B-B14F-4D97-AF65-F5344CB8AC3E}">
        <p14:creationId xmlns:p14="http://schemas.microsoft.com/office/powerpoint/2010/main" val="3518944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2A28047-FD4A-4615-84F3-48CD345A3C7D}" type="datetimeFigureOut">
              <a:rPr lang="en-GB" smtClean="0"/>
              <a:t>11/04/2022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4A2AAC3-7708-490C-B953-EB5A95F6A418}" type="slidenum">
              <a:rPr lang="en-GB" smtClean="0"/>
              <a:t>‹#›</a:t>
            </a:fld>
            <a:endParaRPr lang="en-GB" dirty="0"/>
          </a:p>
        </p:txBody>
      </p:sp>
    </p:spTree>
    <p:extLst>
      <p:ext uri="{BB962C8B-B14F-4D97-AF65-F5344CB8AC3E}">
        <p14:creationId xmlns:p14="http://schemas.microsoft.com/office/powerpoint/2010/main" val="2043533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2A28047-FD4A-4615-84F3-48CD345A3C7D}" type="datetimeFigureOut">
              <a:rPr lang="en-GB" smtClean="0"/>
              <a:t>11/04/2022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4A2AAC3-7708-490C-B953-EB5A95F6A418}" type="slidenum">
              <a:rPr lang="en-GB" smtClean="0"/>
              <a:t>‹#›</a:t>
            </a:fld>
            <a:endParaRPr lang="en-GB" dirty="0"/>
          </a:p>
        </p:txBody>
      </p:sp>
    </p:spTree>
    <p:extLst>
      <p:ext uri="{BB962C8B-B14F-4D97-AF65-F5344CB8AC3E}">
        <p14:creationId xmlns:p14="http://schemas.microsoft.com/office/powerpoint/2010/main" val="1296046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A28047-FD4A-4615-84F3-48CD345A3C7D}" type="datetimeFigureOut">
              <a:rPr lang="en-GB" smtClean="0"/>
              <a:t>11/04/2022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4A2AAC3-7708-490C-B953-EB5A95F6A418}" type="slidenum">
              <a:rPr lang="en-GB" smtClean="0"/>
              <a:t>‹#›</a:t>
            </a:fld>
            <a:endParaRPr lang="en-GB" dirty="0"/>
          </a:p>
        </p:txBody>
      </p:sp>
    </p:spTree>
    <p:extLst>
      <p:ext uri="{BB962C8B-B14F-4D97-AF65-F5344CB8AC3E}">
        <p14:creationId xmlns:p14="http://schemas.microsoft.com/office/powerpoint/2010/main" val="4193406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A28047-FD4A-4615-84F3-48CD345A3C7D}" type="datetimeFigureOut">
              <a:rPr lang="en-GB" smtClean="0"/>
              <a:t>11/04/2022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4A2AAC3-7708-490C-B953-EB5A95F6A418}" type="slidenum">
              <a:rPr lang="en-GB" smtClean="0"/>
              <a:t>‹#›</a:t>
            </a:fld>
            <a:endParaRPr lang="en-GB" dirty="0"/>
          </a:p>
        </p:txBody>
      </p:sp>
    </p:spTree>
    <p:extLst>
      <p:ext uri="{BB962C8B-B14F-4D97-AF65-F5344CB8AC3E}">
        <p14:creationId xmlns:p14="http://schemas.microsoft.com/office/powerpoint/2010/main" val="209895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A28047-FD4A-4615-84F3-48CD345A3C7D}" type="datetimeFigureOut">
              <a:rPr lang="en-GB" smtClean="0"/>
              <a:t>11/04/2022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4A2AAC3-7708-490C-B953-EB5A95F6A418}" type="slidenum">
              <a:rPr lang="en-GB" smtClean="0"/>
              <a:t>‹#›</a:t>
            </a:fld>
            <a:endParaRPr lang="en-GB" dirty="0"/>
          </a:p>
        </p:txBody>
      </p:sp>
    </p:spTree>
    <p:extLst>
      <p:ext uri="{BB962C8B-B14F-4D97-AF65-F5344CB8AC3E}">
        <p14:creationId xmlns:p14="http://schemas.microsoft.com/office/powerpoint/2010/main" val="1599184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A28047-FD4A-4615-84F3-48CD345A3C7D}" type="datetimeFigureOut">
              <a:rPr lang="en-GB" smtClean="0"/>
              <a:t>11/04/2022</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A2AAC3-7708-490C-B953-EB5A95F6A418}" type="slidenum">
              <a:rPr lang="en-GB" smtClean="0"/>
              <a:t>‹#›</a:t>
            </a:fld>
            <a:endParaRPr lang="en-GB" dirty="0"/>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570386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b="1" dirty="0"/>
              <a:t>HCPC Registration Portfolio</a:t>
            </a:r>
            <a:br>
              <a:rPr lang="en-GB" b="1" dirty="0"/>
            </a:br>
            <a:r>
              <a:rPr lang="en-GB" sz="4000" dirty="0"/>
              <a:t>How can we streamline it?</a:t>
            </a:r>
          </a:p>
        </p:txBody>
      </p:sp>
      <p:sp>
        <p:nvSpPr>
          <p:cNvPr id="3" name="Subtitle 2"/>
          <p:cNvSpPr>
            <a:spLocks noGrp="1"/>
          </p:cNvSpPr>
          <p:nvPr>
            <p:ph type="subTitle" idx="1"/>
          </p:nvPr>
        </p:nvSpPr>
        <p:spPr/>
        <p:txBody>
          <a:bodyPr/>
          <a:lstStyle/>
          <a:p>
            <a:r>
              <a:rPr lang="en-GB" dirty="0">
                <a:solidFill>
                  <a:schemeClr val="tx1"/>
                </a:solidFill>
              </a:rPr>
              <a:t>Catherine Lorenzen</a:t>
            </a:r>
          </a:p>
          <a:p>
            <a:r>
              <a:rPr lang="en-GB" sz="2800" dirty="0">
                <a:solidFill>
                  <a:schemeClr val="tx1"/>
                </a:solidFill>
              </a:rPr>
              <a:t>Chief BMS</a:t>
            </a:r>
          </a:p>
          <a:p>
            <a:r>
              <a:rPr lang="en-GB" sz="2800" dirty="0">
                <a:solidFill>
                  <a:schemeClr val="tx1"/>
                </a:solidFill>
              </a:rPr>
              <a:t>Blood Transfusion EKHUFT</a:t>
            </a:r>
          </a:p>
        </p:txBody>
      </p:sp>
    </p:spTree>
    <p:extLst>
      <p:ext uri="{BB962C8B-B14F-4D97-AF65-F5344CB8AC3E}">
        <p14:creationId xmlns:p14="http://schemas.microsoft.com/office/powerpoint/2010/main" val="219270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Verification day</a:t>
            </a:r>
          </a:p>
        </p:txBody>
      </p:sp>
      <p:sp>
        <p:nvSpPr>
          <p:cNvPr id="3" name="Content Placeholder 2"/>
          <p:cNvSpPr>
            <a:spLocks noGrp="1"/>
          </p:cNvSpPr>
          <p:nvPr>
            <p:ph idx="1"/>
          </p:nvPr>
        </p:nvSpPr>
        <p:spPr/>
        <p:txBody>
          <a:bodyPr/>
          <a:lstStyle/>
          <a:p>
            <a:r>
              <a:rPr lang="en-GB" dirty="0"/>
              <a:t>Make your candidate aware of the generic questions ahead of the day (it’s </a:t>
            </a:r>
            <a:r>
              <a:rPr lang="en-GB" i="1" dirty="0"/>
              <a:t>not</a:t>
            </a:r>
            <a:r>
              <a:rPr lang="en-GB" dirty="0"/>
              <a:t> a VIVA)</a:t>
            </a:r>
          </a:p>
          <a:p>
            <a:r>
              <a:rPr lang="en-GB" dirty="0"/>
              <a:t>Make your candidate aware that this is a verification </a:t>
            </a:r>
            <a:r>
              <a:rPr lang="en-GB" i="1" dirty="0"/>
              <a:t>not</a:t>
            </a:r>
            <a:r>
              <a:rPr lang="en-GB" dirty="0"/>
              <a:t> an assessment</a:t>
            </a:r>
          </a:p>
          <a:p>
            <a:r>
              <a:rPr lang="en-GB" i="1" dirty="0"/>
              <a:t>Make sure you’ve had a run-through!</a:t>
            </a:r>
          </a:p>
        </p:txBody>
      </p:sp>
    </p:spTree>
    <p:extLst>
      <p:ext uri="{BB962C8B-B14F-4D97-AF65-F5344CB8AC3E}">
        <p14:creationId xmlns:p14="http://schemas.microsoft.com/office/powerpoint/2010/main" val="3216902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Presentation – what must it include?</a:t>
            </a:r>
          </a:p>
        </p:txBody>
      </p:sp>
      <p:sp>
        <p:nvSpPr>
          <p:cNvPr id="3" name="Content Placeholder 2"/>
          <p:cNvSpPr>
            <a:spLocks noGrp="1"/>
          </p:cNvSpPr>
          <p:nvPr>
            <p:ph idx="1"/>
          </p:nvPr>
        </p:nvSpPr>
        <p:spPr/>
        <p:txBody>
          <a:bodyPr>
            <a:normAutofit fontScale="92500" lnSpcReduction="10000"/>
          </a:bodyPr>
          <a:lstStyle/>
          <a:p>
            <a:r>
              <a:rPr lang="en-GB" dirty="0"/>
              <a:t>‘Specimen journey’ through the lab</a:t>
            </a:r>
          </a:p>
          <a:p>
            <a:r>
              <a:rPr lang="en-GB" dirty="0"/>
              <a:t>Correct handling of specimens pre &amp; post analysis</a:t>
            </a:r>
          </a:p>
          <a:p>
            <a:r>
              <a:rPr lang="en-GB" dirty="0"/>
              <a:t>Knowledge &amp; application of H&amp;S in their lab</a:t>
            </a:r>
          </a:p>
          <a:p>
            <a:r>
              <a:rPr lang="en-GB" dirty="0"/>
              <a:t>Correct use of LIMS &amp; IT in their role</a:t>
            </a:r>
          </a:p>
          <a:p>
            <a:r>
              <a:rPr lang="en-GB" dirty="0"/>
              <a:t>Correct operation of equipment &amp; analysers in preparation &amp; analysis of samples</a:t>
            </a:r>
          </a:p>
        </p:txBody>
      </p:sp>
    </p:spTree>
    <p:extLst>
      <p:ext uri="{BB962C8B-B14F-4D97-AF65-F5344CB8AC3E}">
        <p14:creationId xmlns:p14="http://schemas.microsoft.com/office/powerpoint/2010/main" val="1984814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Presentation – what it doesn’t need to include</a:t>
            </a:r>
          </a:p>
        </p:txBody>
      </p:sp>
      <p:sp>
        <p:nvSpPr>
          <p:cNvPr id="3" name="Content Placeholder 2"/>
          <p:cNvSpPr>
            <a:spLocks noGrp="1"/>
          </p:cNvSpPr>
          <p:nvPr>
            <p:ph idx="1"/>
          </p:nvPr>
        </p:nvSpPr>
        <p:spPr/>
        <p:txBody>
          <a:bodyPr/>
          <a:lstStyle/>
          <a:p>
            <a:r>
              <a:rPr lang="en-GB" dirty="0"/>
              <a:t>Multiple pictures of equipment that the trainee does not use </a:t>
            </a:r>
          </a:p>
          <a:p>
            <a:r>
              <a:rPr lang="en-GB" dirty="0"/>
              <a:t>Areas of the lab not familiar to the trainee</a:t>
            </a:r>
          </a:p>
          <a:p>
            <a:r>
              <a:rPr lang="en-GB" dirty="0"/>
              <a:t>In depth description of the science &amp; technology employed (this is Specialist Portfolio domain)</a:t>
            </a:r>
          </a:p>
          <a:p>
            <a:endParaRPr lang="en-GB" dirty="0"/>
          </a:p>
        </p:txBody>
      </p:sp>
    </p:spTree>
    <p:extLst>
      <p:ext uri="{BB962C8B-B14F-4D97-AF65-F5344CB8AC3E}">
        <p14:creationId xmlns:p14="http://schemas.microsoft.com/office/powerpoint/2010/main" val="120820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Finally….</a:t>
            </a:r>
          </a:p>
        </p:txBody>
      </p:sp>
      <p:pic>
        <p:nvPicPr>
          <p:cNvPr id="4" name="Content Placeholder 4" descr="A picture containing sport, night&#10;&#10;Description automatically generated">
            <a:extLst>
              <a:ext uri="{FF2B5EF4-FFF2-40B4-BE49-F238E27FC236}">
                <a16:creationId xmlns:a16="http://schemas.microsoft.com/office/drawing/2014/main" id="{042F62E3-3E10-4E6F-AFED-DF054CF9D8CF}"/>
              </a:ext>
            </a:extLst>
          </p:cNvPr>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t="18347" b="18583"/>
          <a:stretch/>
        </p:blipFill>
        <p:spPr>
          <a:xfrm>
            <a:off x="827584" y="2132856"/>
            <a:ext cx="2567604" cy="3417888"/>
          </a:xfrm>
        </p:spPr>
      </p:pic>
      <p:pic>
        <p:nvPicPr>
          <p:cNvPr id="5" name="Picture 4" descr="A picture containing indoor&#10;&#10;Description automatically generated">
            <a:extLst>
              <a:ext uri="{FF2B5EF4-FFF2-40B4-BE49-F238E27FC236}">
                <a16:creationId xmlns:a16="http://schemas.microsoft.com/office/drawing/2014/main" id="{F05D5129-0C45-4B8B-BEA7-95871AAF29B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3995936" y="2564904"/>
            <a:ext cx="3456384" cy="2592288"/>
          </a:xfrm>
          <a:prstGeom prst="rect">
            <a:avLst/>
          </a:prstGeom>
        </p:spPr>
      </p:pic>
    </p:spTree>
    <p:extLst>
      <p:ext uri="{BB962C8B-B14F-4D97-AF65-F5344CB8AC3E}">
        <p14:creationId xmlns:p14="http://schemas.microsoft.com/office/powerpoint/2010/main" val="2950498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52503"/>
            <a:ext cx="7128792" cy="1143000"/>
          </a:xfrm>
        </p:spPr>
        <p:txBody>
          <a:bodyPr>
            <a:normAutofit fontScale="90000"/>
          </a:bodyPr>
          <a:lstStyle/>
          <a:p>
            <a:pPr algn="l"/>
            <a:br>
              <a:rPr lang="en-GB" sz="4000" b="1" dirty="0"/>
            </a:br>
            <a:br>
              <a:rPr lang="en-GB" sz="4000" b="1" dirty="0"/>
            </a:br>
            <a:br>
              <a:rPr lang="en-GB" sz="4000" b="1" dirty="0"/>
            </a:br>
            <a:br>
              <a:rPr lang="en-GB" sz="4000" b="1" dirty="0"/>
            </a:br>
            <a:r>
              <a:rPr lang="en-GB" sz="4000" b="1" dirty="0"/>
              <a:t> Our patch does it very well so let’s share and streamline</a:t>
            </a:r>
          </a:p>
        </p:txBody>
      </p:sp>
      <p:sp>
        <p:nvSpPr>
          <p:cNvPr id="3" name="Content Placeholder 2"/>
          <p:cNvSpPr>
            <a:spLocks noGrp="1"/>
          </p:cNvSpPr>
          <p:nvPr>
            <p:ph idx="1"/>
          </p:nvPr>
        </p:nvSpPr>
        <p:spPr>
          <a:xfrm>
            <a:off x="251520" y="1412776"/>
            <a:ext cx="8640960" cy="4713387"/>
          </a:xfrm>
        </p:spPr>
        <p:txBody>
          <a:bodyPr/>
          <a:lstStyle/>
          <a:p>
            <a:pPr marL="0" indent="0">
              <a:buNone/>
            </a:pPr>
            <a:endParaRPr lang="en-GB" dirty="0"/>
          </a:p>
          <a:p>
            <a:endParaRPr lang="en-GB" dirty="0"/>
          </a:p>
          <a:p>
            <a:endParaRPr lang="en-GB" dirty="0"/>
          </a:p>
          <a:p>
            <a:r>
              <a:rPr lang="en-GB" dirty="0"/>
              <a:t>Feed back from verifications (good/ bad)</a:t>
            </a:r>
          </a:p>
          <a:p>
            <a:r>
              <a:rPr lang="en-GB" dirty="0"/>
              <a:t>Share things we did well/ found easy</a:t>
            </a:r>
          </a:p>
          <a:p>
            <a:r>
              <a:rPr lang="en-GB" dirty="0"/>
              <a:t>Share new things candidates did</a:t>
            </a:r>
          </a:p>
          <a:p>
            <a:r>
              <a:rPr lang="en-GB" dirty="0"/>
              <a:t>Get students to work together/ camaraderie</a:t>
            </a:r>
          </a:p>
          <a:p>
            <a:r>
              <a:rPr lang="en-GB" dirty="0"/>
              <a:t>Become IBMS verifiers for the greater good!</a:t>
            </a:r>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2454666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What the Registration Portfolio is:</a:t>
            </a:r>
          </a:p>
        </p:txBody>
      </p:sp>
      <p:sp>
        <p:nvSpPr>
          <p:cNvPr id="3" name="Content Placeholder 2"/>
          <p:cNvSpPr>
            <a:spLocks noGrp="1"/>
          </p:cNvSpPr>
          <p:nvPr>
            <p:ph idx="1"/>
          </p:nvPr>
        </p:nvSpPr>
        <p:spPr/>
        <p:txBody>
          <a:bodyPr>
            <a:normAutofit fontScale="92500" lnSpcReduction="20000"/>
          </a:bodyPr>
          <a:lstStyle/>
          <a:p>
            <a:r>
              <a:rPr lang="en-GB" dirty="0"/>
              <a:t>Evidence that the candidate meets the generic standards of proficiency (SoPs) for HCPC registration as a Biomedical Scientist</a:t>
            </a:r>
          </a:p>
          <a:p>
            <a:r>
              <a:rPr lang="en-GB" dirty="0"/>
              <a:t>The candidate must prove to their Training Officer (TO) that they reach these threshold standards</a:t>
            </a:r>
          </a:p>
          <a:p>
            <a:r>
              <a:rPr lang="en-GB" dirty="0"/>
              <a:t>This is verified by an external verifier &amp; the Certificate of Competence is issued by IBMS</a:t>
            </a:r>
          </a:p>
        </p:txBody>
      </p:sp>
    </p:spTree>
    <p:extLst>
      <p:ext uri="{BB962C8B-B14F-4D97-AF65-F5344CB8AC3E}">
        <p14:creationId xmlns:p14="http://schemas.microsoft.com/office/powerpoint/2010/main" val="2298017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What the Registration Portfolio isn’t:</a:t>
            </a:r>
          </a:p>
        </p:txBody>
      </p:sp>
      <p:sp>
        <p:nvSpPr>
          <p:cNvPr id="3" name="Content Placeholder 2"/>
          <p:cNvSpPr>
            <a:spLocks noGrp="1"/>
          </p:cNvSpPr>
          <p:nvPr>
            <p:ph idx="1"/>
          </p:nvPr>
        </p:nvSpPr>
        <p:spPr/>
        <p:txBody>
          <a:bodyPr/>
          <a:lstStyle/>
          <a:p>
            <a:r>
              <a:rPr lang="en-GB" dirty="0"/>
              <a:t>Does not demonstrate fitness for purpose with respect to the employer’s requirements for a specific role or specific knowledge &amp; skills within a particular discipline. Post registration training is expected to enhance knowledge &amp; scope.</a:t>
            </a:r>
          </a:p>
        </p:txBody>
      </p:sp>
    </p:spTree>
    <p:extLst>
      <p:ext uri="{BB962C8B-B14F-4D97-AF65-F5344CB8AC3E}">
        <p14:creationId xmlns:p14="http://schemas.microsoft.com/office/powerpoint/2010/main" val="182744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is this relevant?</a:t>
            </a:r>
          </a:p>
        </p:txBody>
      </p:sp>
      <p:sp>
        <p:nvSpPr>
          <p:cNvPr id="3" name="Content Placeholder 2"/>
          <p:cNvSpPr>
            <a:spLocks noGrp="1"/>
          </p:cNvSpPr>
          <p:nvPr>
            <p:ph idx="1"/>
          </p:nvPr>
        </p:nvSpPr>
        <p:spPr/>
        <p:txBody>
          <a:bodyPr>
            <a:normAutofit lnSpcReduction="10000"/>
          </a:bodyPr>
          <a:lstStyle/>
          <a:p>
            <a:r>
              <a:rPr lang="en-GB" dirty="0"/>
              <a:t>Should only take 7-8 months to achieve registration (max 12 months)</a:t>
            </a:r>
          </a:p>
          <a:p>
            <a:r>
              <a:rPr lang="en-GB" dirty="0"/>
              <a:t>Earning potential is a great motivator!</a:t>
            </a:r>
          </a:p>
          <a:p>
            <a:r>
              <a:rPr lang="en-GB" dirty="0"/>
              <a:t>Many elements of training in specific role are dependent on being HCPC registered eg. authorisation of results, cross matching blood……..</a:t>
            </a:r>
          </a:p>
        </p:txBody>
      </p:sp>
    </p:spTree>
    <p:extLst>
      <p:ext uri="{BB962C8B-B14F-4D97-AF65-F5344CB8AC3E}">
        <p14:creationId xmlns:p14="http://schemas.microsoft.com/office/powerpoint/2010/main" val="1066612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How can we streamline HCPC registration?</a:t>
            </a:r>
          </a:p>
        </p:txBody>
      </p:sp>
      <p:sp>
        <p:nvSpPr>
          <p:cNvPr id="3" name="Content Placeholder 2"/>
          <p:cNvSpPr>
            <a:spLocks noGrp="1"/>
          </p:cNvSpPr>
          <p:nvPr>
            <p:ph idx="1"/>
          </p:nvPr>
        </p:nvSpPr>
        <p:spPr/>
        <p:txBody>
          <a:bodyPr>
            <a:normAutofit lnSpcReduction="10000"/>
          </a:bodyPr>
          <a:lstStyle/>
          <a:p>
            <a:r>
              <a:rPr lang="en-GB" dirty="0"/>
              <a:t>Shared tutorials (generic topics eg. H&amp;S)</a:t>
            </a:r>
          </a:p>
          <a:p>
            <a:r>
              <a:rPr lang="en-GB" dirty="0"/>
              <a:t>Shared questions or essay topics</a:t>
            </a:r>
          </a:p>
          <a:p>
            <a:r>
              <a:rPr lang="en-GB" dirty="0"/>
              <a:t>Shared templates for witness statements</a:t>
            </a:r>
          </a:p>
          <a:p>
            <a:r>
              <a:rPr lang="en-GB" dirty="0"/>
              <a:t>Shared case studies</a:t>
            </a:r>
          </a:p>
          <a:p>
            <a:r>
              <a:rPr lang="en-GB" dirty="0"/>
              <a:t>Shared mini virtual visits to other labs</a:t>
            </a:r>
          </a:p>
          <a:p>
            <a:r>
              <a:rPr lang="en-GB" dirty="0"/>
              <a:t>Students collaborating (E&amp;D noticeboard)</a:t>
            </a:r>
          </a:p>
          <a:p>
            <a:endParaRPr lang="en-GB" dirty="0"/>
          </a:p>
        </p:txBody>
      </p:sp>
    </p:spTree>
    <p:extLst>
      <p:ext uri="{BB962C8B-B14F-4D97-AF65-F5344CB8AC3E}">
        <p14:creationId xmlns:p14="http://schemas.microsoft.com/office/powerpoint/2010/main" val="1452851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Hints &amp; Tips</a:t>
            </a:r>
          </a:p>
        </p:txBody>
      </p:sp>
      <p:sp>
        <p:nvSpPr>
          <p:cNvPr id="3" name="Content Placeholder 2"/>
          <p:cNvSpPr>
            <a:spLocks noGrp="1"/>
          </p:cNvSpPr>
          <p:nvPr>
            <p:ph idx="1"/>
          </p:nvPr>
        </p:nvSpPr>
        <p:spPr/>
        <p:txBody>
          <a:bodyPr>
            <a:normAutofit fontScale="92500" lnSpcReduction="10000"/>
          </a:bodyPr>
          <a:lstStyle/>
          <a:p>
            <a:r>
              <a:rPr lang="en-GB" dirty="0"/>
              <a:t>Use templates (tried &amp; tested)</a:t>
            </a:r>
          </a:p>
          <a:p>
            <a:r>
              <a:rPr lang="en-GB" dirty="0"/>
              <a:t>Use critical evaluation guide template</a:t>
            </a:r>
          </a:p>
          <a:p>
            <a:r>
              <a:rPr lang="en-GB" dirty="0"/>
              <a:t>Remember to keep a diary/ log of meetings. More relevant than Training Policy</a:t>
            </a:r>
          </a:p>
          <a:p>
            <a:r>
              <a:rPr lang="en-GB" dirty="0"/>
              <a:t>Get familiar with the e-portfolio; it’s here to stay (as well as virtual verifications)</a:t>
            </a:r>
          </a:p>
          <a:p>
            <a:r>
              <a:rPr lang="en-GB" dirty="0"/>
              <a:t>Run through before verification day</a:t>
            </a:r>
          </a:p>
        </p:txBody>
      </p:sp>
    </p:spTree>
    <p:extLst>
      <p:ext uri="{BB962C8B-B14F-4D97-AF65-F5344CB8AC3E}">
        <p14:creationId xmlns:p14="http://schemas.microsoft.com/office/powerpoint/2010/main" val="2704358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Only one </a:t>
            </a:r>
            <a:r>
              <a:rPr lang="en-GB" i="1" dirty="0"/>
              <a:t>mandatory</a:t>
            </a:r>
            <a:r>
              <a:rPr lang="en-GB" dirty="0"/>
              <a:t> piece of evidence is required:</a:t>
            </a:r>
          </a:p>
        </p:txBody>
      </p:sp>
      <p:sp>
        <p:nvSpPr>
          <p:cNvPr id="3" name="Content Placeholder 2"/>
          <p:cNvSpPr>
            <a:spLocks noGrp="1"/>
          </p:cNvSpPr>
          <p:nvPr>
            <p:ph idx="1"/>
          </p:nvPr>
        </p:nvSpPr>
        <p:spPr/>
        <p:txBody>
          <a:bodyPr>
            <a:normAutofit fontScale="92500"/>
          </a:bodyPr>
          <a:lstStyle/>
          <a:p>
            <a:r>
              <a:rPr lang="en-GB" dirty="0"/>
              <a:t>Section 1 Module 5: Professional Relationships</a:t>
            </a:r>
          </a:p>
          <a:p>
            <a:r>
              <a:rPr lang="en-GB" dirty="0"/>
              <a:t>‘In addition to other examples of evidence the applicant is required to produce a reflective statement on how engagement with service users has contributed positively to their own professional development’</a:t>
            </a:r>
          </a:p>
        </p:txBody>
      </p:sp>
    </p:spTree>
    <p:extLst>
      <p:ext uri="{BB962C8B-B14F-4D97-AF65-F5344CB8AC3E}">
        <p14:creationId xmlns:p14="http://schemas.microsoft.com/office/powerpoint/2010/main" val="1532406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else?</a:t>
            </a:r>
          </a:p>
        </p:txBody>
      </p:sp>
      <p:sp>
        <p:nvSpPr>
          <p:cNvPr id="3" name="Content Placeholder 2"/>
          <p:cNvSpPr>
            <a:spLocks noGrp="1"/>
          </p:cNvSpPr>
          <p:nvPr>
            <p:ph idx="1"/>
          </p:nvPr>
        </p:nvSpPr>
        <p:spPr/>
        <p:txBody>
          <a:bodyPr/>
          <a:lstStyle/>
          <a:p>
            <a:r>
              <a:rPr lang="en-GB" dirty="0"/>
              <a:t>Currently ~10 week wait for verification</a:t>
            </a:r>
          </a:p>
          <a:p>
            <a:r>
              <a:rPr lang="en-GB" dirty="0"/>
              <a:t>IBMS needs more verifiers!</a:t>
            </a:r>
          </a:p>
          <a:p>
            <a:r>
              <a:rPr lang="en-GB" dirty="0"/>
              <a:t>Send the portfolio well in advance of verification day (IT problems)</a:t>
            </a:r>
          </a:p>
          <a:p>
            <a:r>
              <a:rPr lang="en-GB" dirty="0"/>
              <a:t>Everyone has the same problems!</a:t>
            </a:r>
          </a:p>
          <a:p>
            <a:endParaRPr lang="en-GB" dirty="0"/>
          </a:p>
          <a:p>
            <a:endParaRPr lang="en-GB" dirty="0"/>
          </a:p>
        </p:txBody>
      </p:sp>
    </p:spTree>
    <p:extLst>
      <p:ext uri="{BB962C8B-B14F-4D97-AF65-F5344CB8AC3E}">
        <p14:creationId xmlns:p14="http://schemas.microsoft.com/office/powerpoint/2010/main" val="1171828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1515</Words>
  <Application>Microsoft Office PowerPoint</Application>
  <PresentationFormat>On-screen Show (4:3)</PresentationFormat>
  <Paragraphs>89</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HCPC Registration Portfolio How can we streamline it?</vt:lpstr>
      <vt:lpstr>     Our patch does it very well so let’s share and streamline</vt:lpstr>
      <vt:lpstr>What the Registration Portfolio is:</vt:lpstr>
      <vt:lpstr>What the Registration Portfolio isn’t:</vt:lpstr>
      <vt:lpstr>Why is this relevant?</vt:lpstr>
      <vt:lpstr>How can we streamline HCPC registration?</vt:lpstr>
      <vt:lpstr>Hints &amp; Tips</vt:lpstr>
      <vt:lpstr>Only one mandatory piece of evidence is required:</vt:lpstr>
      <vt:lpstr>What else?</vt:lpstr>
      <vt:lpstr>Verification day</vt:lpstr>
      <vt:lpstr>The Presentation – what must it include?</vt:lpstr>
      <vt:lpstr>The Presentation – what it doesn’t need to include</vt:lpstr>
      <vt:lpstr>Finally….</vt:lpstr>
    </vt:vector>
  </TitlesOfParts>
  <Company>East Kent Hospital University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Nina Lee</dc:creator>
  <cp:lastModifiedBy>BHOGAL, Manpreet (NHS KENT AND MEDWAY CCG)</cp:lastModifiedBy>
  <cp:revision>28</cp:revision>
  <dcterms:created xsi:type="dcterms:W3CDTF">2017-01-06T14:24:12Z</dcterms:created>
  <dcterms:modified xsi:type="dcterms:W3CDTF">2022-04-11T16:45:25Z</dcterms:modified>
</cp:coreProperties>
</file>